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3" r:id="rId3"/>
    <p:sldId id="467" r:id="rId4"/>
    <p:sldId id="469" r:id="rId5"/>
    <p:sldId id="459" r:id="rId6"/>
    <p:sldId id="468" r:id="rId7"/>
    <p:sldId id="461" r:id="rId8"/>
    <p:sldId id="465" r:id="rId9"/>
    <p:sldId id="462" r:id="rId10"/>
    <p:sldId id="463" r:id="rId11"/>
    <p:sldId id="425" r:id="rId12"/>
    <p:sldId id="452" r:id="rId13"/>
    <p:sldId id="464" r:id="rId14"/>
    <p:sldId id="456" r:id="rId15"/>
    <p:sldId id="450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FF99"/>
    <a:srgbClr val="290CBA"/>
    <a:srgbClr val="FFFF99"/>
    <a:srgbClr val="F8A6BA"/>
    <a:srgbClr val="0000DA"/>
    <a:srgbClr val="F852FC"/>
    <a:srgbClr val="1B087C"/>
    <a:srgbClr val="0C0CD6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28" autoAdjust="0"/>
    <p:restoredTop sz="96498" autoAdjust="0"/>
  </p:normalViewPr>
  <p:slideViewPr>
    <p:cSldViewPr>
      <p:cViewPr>
        <p:scale>
          <a:sx n="100" d="100"/>
          <a:sy n="100" d="100"/>
        </p:scale>
        <p:origin x="-950" y="10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1F2C76-0C1A-441A-AF8D-3D2D720812B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EB8B708-8B95-4BA1-B0AE-0220CC4AE788}" type="datetimeFigureOut">
              <a:rPr lang="en-US"/>
              <a:pPr>
                <a:defRPr/>
              </a:pPr>
              <a:t>3/9/2016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E62B15-73F6-4E7D-A280-D2799025A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6FC852-3D46-45C9-9DF3-AF34E2E9FECD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9114D2-A540-4FDD-BFAA-6B20C3B72348}" type="slidenum">
              <a:rPr lang="en-US" sz="1200"/>
              <a:pPr algn="r"/>
              <a:t>13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9114D2-A540-4FDD-BFAA-6B20C3B72348}" type="slidenum">
              <a:rPr lang="en-US" sz="1200"/>
              <a:pPr algn="r"/>
              <a:t>14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9114D2-A540-4FDD-BFAA-6B20C3B72348}" type="slidenum">
              <a:rPr lang="en-US" sz="1200"/>
              <a:pPr algn="r"/>
              <a:t>15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BB4E5C-F5A2-4EBC-883F-6F547269A04C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BB4E5C-F5A2-4EBC-883F-6F547269A04C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779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0A1BD3-43CE-4644-B2D7-10AE5440B837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34252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9114D2-A540-4FDD-BFAA-6B20C3B72348}" type="slidenum">
              <a:rPr lang="en-US" sz="1200"/>
              <a:pPr algn="r"/>
              <a:t>7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9114D2-A540-4FDD-BFAA-6B20C3B72348}" type="slidenum">
              <a:rPr lang="en-US" sz="1200"/>
              <a:pPr algn="r"/>
              <a:t>8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9114D2-A540-4FDD-BFAA-6B20C3B72348}" type="slidenum">
              <a:rPr lang="en-US" sz="1200"/>
              <a:pPr algn="r"/>
              <a:t>9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9114D2-A540-4FDD-BFAA-6B20C3B72348}" type="slidenum">
              <a:rPr lang="en-US" sz="1200"/>
              <a:pPr algn="r"/>
              <a:t>11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9114D2-A540-4FDD-BFAA-6B20C3B72348}" type="slidenum">
              <a:rPr lang="en-US" sz="1200"/>
              <a:pPr algn="r"/>
              <a:t>12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110F6-09C0-4B8B-8598-2A0E849A78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0B694-4B73-4375-8627-594B2129987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77518-B7CC-499A-BCB2-02270CC2C71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ABD5-6161-4B6F-802D-B909CD7AD8B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7BCA7-9D96-4808-9843-9F54DA7391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B1F8C-67C5-4B95-957C-EAF7C256DE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E48D9-5F3F-46BD-A9B1-00F18FA5B0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0DA09-8E11-4D68-8DFD-1A51D947441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8D690-9883-476C-9EB8-3A16F59632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E481B-67E9-4D3E-965E-BB24C07C49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2A513-E132-4620-ABD3-6E08AA73FC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A5EBB1D-C90F-4250-8B1B-9A32C7505B7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.J.Grange@noc.soton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.a.evans@soton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590294" y="554467"/>
            <a:ext cx="8136904" cy="352839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518484" y="482483"/>
            <a:ext cx="8135938" cy="3528367"/>
          </a:xfrm>
          <a:prstGeom prst="rect">
            <a:avLst/>
          </a:prstGeom>
          <a:gradFill flip="none" rotWithShape="1">
            <a:gsLst>
              <a:gs pos="0">
                <a:srgbClr val="0000DA">
                  <a:shade val="30000"/>
                  <a:satMod val="115000"/>
                  <a:alpha val="60000"/>
                </a:srgbClr>
              </a:gs>
              <a:gs pos="50000">
                <a:srgbClr val="0000DA">
                  <a:shade val="67500"/>
                  <a:satMod val="115000"/>
                </a:srgbClr>
              </a:gs>
              <a:gs pos="100000">
                <a:srgbClr val="0000DA">
                  <a:shade val="100000"/>
                  <a:satMod val="115000"/>
                </a:srgbClr>
              </a:gs>
            </a:gsLst>
            <a:lin ang="10800000" scaled="1"/>
            <a:tileRect/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1000108"/>
            <a:ext cx="7993063" cy="3000396"/>
          </a:xfrm>
        </p:spPr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/>
            </a:r>
            <a:br>
              <a:rPr lang="en-GB" b="1" dirty="0" smtClean="0">
                <a:solidFill>
                  <a:srgbClr val="FFFF00"/>
                </a:solidFill>
              </a:rPr>
            </a:br>
            <a:r>
              <a:rPr lang="en-GB" b="1" dirty="0" smtClean="0">
                <a:solidFill>
                  <a:srgbClr val="FFFF00"/>
                </a:solidFill>
              </a:rPr>
              <a:t>Peer Engagement in Assessment</a:t>
            </a:r>
            <a:br>
              <a:rPr lang="en-GB" b="1" dirty="0" smtClean="0">
                <a:solidFill>
                  <a:srgbClr val="FFFF00"/>
                </a:solidFill>
              </a:rPr>
            </a:br>
            <a:r>
              <a:rPr lang="en-GB" b="1" dirty="0" smtClean="0">
                <a:solidFill>
                  <a:srgbClr val="FFFF00"/>
                </a:solidFill>
              </a:rPr>
              <a:t>Carol Evans and Laura Grange</a:t>
            </a:r>
            <a:r>
              <a:rPr lang="en-GB" b="1" dirty="0" smtClean="0">
                <a:solidFill>
                  <a:srgbClr val="FFFF00"/>
                </a:solidFill>
              </a:rPr>
              <a:t/>
            </a:r>
            <a:br>
              <a:rPr lang="en-GB" b="1" dirty="0" smtClean="0">
                <a:solidFill>
                  <a:srgbClr val="FFFF00"/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0" y="6103947"/>
            <a:ext cx="9144000" cy="1431161"/>
          </a:xfrm>
          <a:prstGeom prst="rect">
            <a:avLst/>
          </a:prstGeom>
          <a:gradFill flip="none" rotWithShape="1">
            <a:gsLst>
              <a:gs pos="0">
                <a:srgbClr val="F852FC">
                  <a:shade val="30000"/>
                  <a:satMod val="115000"/>
                  <a:alpha val="15000"/>
                </a:srgbClr>
              </a:gs>
              <a:gs pos="50000">
                <a:srgbClr val="F852FC">
                  <a:shade val="67500"/>
                  <a:satMod val="115000"/>
                </a:srgbClr>
              </a:gs>
              <a:gs pos="100000">
                <a:srgbClr val="F852FC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/>
              <a:t>NOCs </a:t>
            </a:r>
            <a:r>
              <a:rPr lang="en-GB" sz="2000" dirty="0" smtClean="0"/>
              <a:t>10 March, 2016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b="1" dirty="0" smtClean="0"/>
              <a:t>Seminar room 104/13</a:t>
            </a:r>
            <a:endParaRPr lang="en-GB" sz="2000" dirty="0" smtClean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785786" y="4572008"/>
            <a:ext cx="7358114" cy="72008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000" dirty="0" smtClean="0">
                <a:hlinkClick r:id="rId3"/>
              </a:rPr>
              <a:t>L.J.Grange@noc.soton.ac.uk</a:t>
            </a:r>
            <a:endParaRPr lang="en-GB" sz="2000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000" b="1" dirty="0" smtClean="0"/>
              <a:t> </a:t>
            </a:r>
            <a:r>
              <a:rPr lang="en-GB" sz="2000" b="1" dirty="0" smtClean="0">
                <a:hlinkClick r:id="rId4"/>
              </a:rPr>
              <a:t>c.a.evans@soton.ac.uk</a:t>
            </a:r>
            <a:endParaRPr lang="en-GB" sz="2000" b="1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GB" sz="2000" b="1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 b="1" dirty="0" smtClean="0"/>
              <a:t> </a:t>
            </a:r>
            <a:endParaRPr lang="en-GB" sz="2400" b="1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 b="1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44" y="1000108"/>
            <a:ext cx="4352956" cy="5786478"/>
          </a:xfrm>
          <a:solidFill>
            <a:schemeClr val="tx1"/>
          </a:solidFill>
          <a:ln w="76200">
            <a:solidFill>
              <a:schemeClr val="bg1"/>
            </a:solidFill>
          </a:ln>
        </p:spPr>
        <p:txBody>
          <a:bodyPr/>
          <a:lstStyle/>
          <a:p>
            <a:pPr lvl="0">
              <a:buFont typeface="+mj-lt"/>
              <a:buAutoNum type="alphaUcPeriod"/>
            </a:pPr>
            <a:r>
              <a:rPr lang="en-GB" sz="1600" b="1" dirty="0" smtClean="0">
                <a:solidFill>
                  <a:schemeClr val="bg1"/>
                </a:solidFill>
              </a:rPr>
              <a:t>Exploration of student and lecturer beliefs </a:t>
            </a:r>
          </a:p>
          <a:p>
            <a:pPr lvl="0">
              <a:buFont typeface="+mj-lt"/>
              <a:buAutoNum type="alphaUcPeriod"/>
            </a:pPr>
            <a:endParaRPr lang="en-GB" sz="1600" dirty="0" smtClean="0">
              <a:solidFill>
                <a:schemeClr val="bg1"/>
              </a:solidFill>
            </a:endParaRPr>
          </a:p>
          <a:p>
            <a:pPr lvl="0">
              <a:buFont typeface="+mj-lt"/>
              <a:buAutoNum type="alphaUcPeriod"/>
            </a:pPr>
            <a:endParaRPr lang="en-GB" sz="1600" dirty="0" smtClean="0">
              <a:solidFill>
                <a:schemeClr val="bg1"/>
              </a:solidFill>
            </a:endParaRPr>
          </a:p>
          <a:p>
            <a:pPr lvl="0">
              <a:buFont typeface="+mj-lt"/>
              <a:buAutoNum type="alphaUcPeriod"/>
            </a:pPr>
            <a:endParaRPr lang="en-GB" sz="1600" dirty="0" smtClean="0">
              <a:solidFill>
                <a:schemeClr val="bg1"/>
              </a:solidFill>
            </a:endParaRPr>
          </a:p>
          <a:p>
            <a:pPr lvl="0">
              <a:buFont typeface="+mj-lt"/>
              <a:buAutoNum type="alphaUcPeriod"/>
            </a:pPr>
            <a:endParaRPr lang="en-GB" sz="1600" dirty="0" smtClean="0">
              <a:solidFill>
                <a:schemeClr val="bg1"/>
              </a:solidFill>
            </a:endParaRPr>
          </a:p>
          <a:p>
            <a:pPr lvl="0">
              <a:buFont typeface="+mj-lt"/>
              <a:buAutoNum type="alphaUcPeriod"/>
            </a:pPr>
            <a:r>
              <a:rPr lang="en-GB" sz="1600" dirty="0" smtClean="0">
                <a:solidFill>
                  <a:schemeClr val="bg1"/>
                </a:solidFill>
              </a:rPr>
              <a:t>An appreciation of the fact that learners have </a:t>
            </a:r>
            <a:r>
              <a:rPr lang="en-GB" sz="1600" b="1" dirty="0" smtClean="0">
                <a:solidFill>
                  <a:schemeClr val="bg1"/>
                </a:solidFill>
              </a:rPr>
              <a:t>different needs.</a:t>
            </a:r>
          </a:p>
          <a:p>
            <a:pPr lvl="0">
              <a:buNone/>
            </a:pPr>
            <a:endParaRPr lang="en-GB" sz="1600" dirty="0" smtClean="0">
              <a:solidFill>
                <a:schemeClr val="bg1"/>
              </a:solidFill>
            </a:endParaRPr>
          </a:p>
          <a:p>
            <a:pPr lvl="0">
              <a:buNone/>
            </a:pPr>
            <a:endParaRPr lang="en-GB" sz="1600" dirty="0" smtClean="0">
              <a:solidFill>
                <a:schemeClr val="bg1"/>
              </a:solidFill>
            </a:endParaRPr>
          </a:p>
          <a:p>
            <a:pPr lvl="0">
              <a:buNone/>
            </a:pPr>
            <a:endParaRPr lang="en-GB" sz="1600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C.  It is research informed and considers</a:t>
            </a:r>
            <a:r>
              <a:rPr lang="en-GB" sz="1600" b="1" dirty="0" smtClean="0">
                <a:solidFill>
                  <a:schemeClr val="bg1"/>
                </a:solidFill>
              </a:rPr>
              <a:t> feedback, </a:t>
            </a:r>
            <a:r>
              <a:rPr lang="en-GB" sz="1600" b="1" dirty="0" err="1" smtClean="0">
                <a:solidFill>
                  <a:schemeClr val="bg1"/>
                </a:solidFill>
              </a:rPr>
              <a:t>feedforward</a:t>
            </a:r>
            <a:r>
              <a:rPr lang="en-GB" sz="1600" b="1" dirty="0" smtClean="0">
                <a:solidFill>
                  <a:schemeClr val="bg1"/>
                </a:solidFill>
              </a:rPr>
              <a:t> and feed up</a:t>
            </a:r>
            <a:r>
              <a:rPr lang="en-GB" sz="1600" dirty="0" smtClean="0">
                <a:solidFill>
                  <a:schemeClr val="bg1"/>
                </a:solidFill>
              </a:rPr>
              <a:t>.</a:t>
            </a:r>
          </a:p>
          <a:p>
            <a:pPr lvl="0">
              <a:buNone/>
            </a:pPr>
            <a:endParaRPr lang="en-GB" sz="1600" b="1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en-GB" sz="1600" b="1" dirty="0" smtClean="0">
                <a:solidFill>
                  <a:schemeClr val="bg1"/>
                </a:solidFill>
              </a:rPr>
              <a:t>D. 	Promotes student and lecturer agency</a:t>
            </a:r>
          </a:p>
          <a:p>
            <a:pPr lvl="0">
              <a:buNone/>
            </a:pPr>
            <a:endParaRPr lang="en-GB" sz="1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E. 	Assessment feedback is seen as an </a:t>
            </a:r>
            <a:r>
              <a:rPr lang="en-GB" sz="1600" b="1" dirty="0" smtClean="0">
                <a:solidFill>
                  <a:schemeClr val="bg1"/>
                </a:solidFill>
              </a:rPr>
              <a:t>integral part of learning and teaching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352956" cy="5786478"/>
          </a:xfr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GB" sz="1400" b="1" dirty="0" smtClean="0"/>
              <a:t>Explicit </a:t>
            </a:r>
            <a:r>
              <a:rPr lang="en-GB" sz="1400" dirty="0" smtClean="0"/>
              <a:t>discussion</a:t>
            </a:r>
            <a:r>
              <a:rPr lang="en-GB" sz="1400" b="1" dirty="0" smtClean="0"/>
              <a:t> of experiences of peer </a:t>
            </a:r>
            <a:r>
              <a:rPr lang="en-GB" sz="1400" dirty="0" smtClean="0"/>
              <a:t>feedback  &amp; assessment</a:t>
            </a:r>
            <a:r>
              <a:rPr lang="en-GB" sz="1400" b="1" dirty="0" smtClean="0"/>
              <a:t>. Clarification of the peer element </a:t>
            </a:r>
            <a:r>
              <a:rPr lang="en-GB" sz="1400" dirty="0" smtClean="0"/>
              <a:t>within the learning process and </a:t>
            </a:r>
            <a:r>
              <a:rPr lang="en-GB" sz="1400" b="1" dirty="0" smtClean="0"/>
              <a:t>agreement of student roles</a:t>
            </a:r>
            <a:r>
              <a:rPr lang="en-GB" sz="1400" dirty="0" smtClean="0"/>
              <a:t> within this. </a:t>
            </a:r>
            <a:r>
              <a:rPr lang="en-GB" sz="1400" b="1" dirty="0" smtClean="0"/>
              <a:t>Clarification of what is good – </a:t>
            </a:r>
            <a:r>
              <a:rPr lang="en-GB" sz="1400" dirty="0" smtClean="0"/>
              <a:t>use of assessment criteria to critique </a:t>
            </a:r>
            <a:r>
              <a:rPr lang="en-GB" sz="1400" dirty="0" err="1" smtClean="0"/>
              <a:t>examplars</a:t>
            </a:r>
            <a:r>
              <a:rPr lang="en-GB" sz="1400" dirty="0" smtClean="0"/>
              <a:t> of work.</a:t>
            </a:r>
          </a:p>
          <a:p>
            <a:pPr lvl="0">
              <a:buNone/>
            </a:pPr>
            <a:endParaRPr lang="en-GB" sz="1000" dirty="0" smtClean="0"/>
          </a:p>
          <a:p>
            <a:pPr lvl="0"/>
            <a:r>
              <a:rPr lang="en-GB" sz="1400" dirty="0" smtClean="0"/>
              <a:t>Student mapping of support networks and individual needs analysis – </a:t>
            </a:r>
            <a:r>
              <a:rPr lang="en-GB" sz="1400" dirty="0" err="1" smtClean="0"/>
              <a:t>metacognitive</a:t>
            </a:r>
            <a:r>
              <a:rPr lang="en-GB" sz="1400" dirty="0" smtClean="0"/>
              <a:t> mapping of strengths and areas for development  - how to access info &amp; support – development of rubrics to support self-assessment.</a:t>
            </a:r>
          </a:p>
          <a:p>
            <a:pPr lvl="0"/>
            <a:endParaRPr lang="en-GB" sz="1000" b="1" dirty="0" smtClean="0"/>
          </a:p>
          <a:p>
            <a:pPr lvl="0"/>
            <a:r>
              <a:rPr lang="en-GB" sz="1400" b="1" dirty="0" smtClean="0"/>
              <a:t>Exposure to different peer feedback models </a:t>
            </a:r>
            <a:r>
              <a:rPr lang="en-GB" sz="1400" dirty="0" smtClean="0"/>
              <a:t>– emphasis placed on how students use feedback; and feedback they give on feedback; developing feedback seeking skills</a:t>
            </a:r>
            <a:r>
              <a:rPr lang="en-GB" sz="1400" b="1" dirty="0" smtClean="0"/>
              <a:t>. </a:t>
            </a:r>
          </a:p>
          <a:p>
            <a:pPr lvl="0"/>
            <a:endParaRPr lang="en-GB" sz="1000" b="1" dirty="0" smtClean="0"/>
          </a:p>
          <a:p>
            <a:pPr lvl="0"/>
            <a:r>
              <a:rPr lang="en-GB" sz="1400" b="1" dirty="0" smtClean="0"/>
              <a:t>Students feedback seeking and using skills assessed as part of summative assessment</a:t>
            </a:r>
            <a:r>
              <a:rPr lang="en-GB" sz="1400" dirty="0" smtClean="0"/>
              <a:t>. Student in driving seat in managing feedback received. Attention focused on emotional regulation strategies</a:t>
            </a:r>
          </a:p>
          <a:p>
            <a:r>
              <a:rPr lang="en-GB" sz="1400" dirty="0" smtClean="0"/>
              <a:t>Peer engagement activities = </a:t>
            </a:r>
            <a:r>
              <a:rPr lang="en-GB" sz="1400" b="1" dirty="0" smtClean="0"/>
              <a:t>integral element of curriculum.</a:t>
            </a:r>
          </a:p>
        </p:txBody>
      </p:sp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28670"/>
          </a:xfrm>
          <a:prstGeom prst="rect">
            <a:avLst/>
          </a:prstGeom>
          <a:solidFill>
            <a:srgbClr val="A6F4F8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3600" dirty="0" smtClean="0"/>
              <a:t>Using a PLSP to support peer engagement</a:t>
            </a:r>
            <a:endParaRPr lang="en-GB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42844" y="1000108"/>
            <a:ext cx="8858312" cy="6555641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Peer feedback seen as most valuable in providing emotional support for some but also taxing for others. </a:t>
            </a:r>
            <a:r>
              <a:rPr lang="en-GB" sz="2000" dirty="0" smtClean="0">
                <a:cs typeface="Arial" charset="0"/>
              </a:rPr>
              <a:t>Peer feedback seen as important in supporting self development but not for all.	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PLSP approach valuable in framing peer feedback interventions</a:t>
            </a:r>
            <a:endParaRPr lang="en-GB" sz="2000" dirty="0" smtClean="0">
              <a:cs typeface="Arial" charset="0"/>
            </a:endParaRP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dirty="0" smtClean="0">
                <a:cs typeface="Arial" charset="0"/>
              </a:rPr>
              <a:t>Who manages the peer feedback process is important.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dirty="0" smtClean="0">
                <a:cs typeface="Arial" charset="0"/>
              </a:rPr>
              <a:t>Issues of</a:t>
            </a:r>
            <a:r>
              <a:rPr lang="en-GB" sz="2000" b="1" dirty="0" smtClean="0">
                <a:cs typeface="Arial" charset="0"/>
              </a:rPr>
              <a:t> trust </a:t>
            </a:r>
            <a:r>
              <a:rPr lang="en-GB" sz="2000" dirty="0" smtClean="0">
                <a:cs typeface="Arial" charset="0"/>
              </a:rPr>
              <a:t>(of </a:t>
            </a:r>
            <a:r>
              <a:rPr lang="en-GB" sz="2000" b="1" dirty="0" smtClean="0">
                <a:cs typeface="Arial" charset="0"/>
              </a:rPr>
              <a:t>self</a:t>
            </a:r>
            <a:r>
              <a:rPr lang="en-GB" sz="2000" dirty="0" smtClean="0">
                <a:cs typeface="Arial" charset="0"/>
              </a:rPr>
              <a:t> and others).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Competence issue</a:t>
            </a:r>
            <a:r>
              <a:rPr lang="en-GB" sz="2000" dirty="0" smtClean="0">
                <a:cs typeface="Arial" charset="0"/>
              </a:rPr>
              <a:t>:  Perceptions of ability in being able to give and receive feedback.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dirty="0" smtClean="0">
                <a:cs typeface="Arial" charset="0"/>
              </a:rPr>
              <a:t>Personal histories of peer feedback / lack of experience framed receptivity to the process.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Perception of value in relation to other sources of support </a:t>
            </a:r>
            <a:r>
              <a:rPr lang="en-GB" sz="2000" dirty="0" smtClean="0">
                <a:cs typeface="Arial" charset="0"/>
              </a:rPr>
              <a:t>and fit with existing schema.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dirty="0" smtClean="0">
                <a:cs typeface="Arial" charset="0"/>
              </a:rPr>
              <a:t>Immersion in peer feedback process can be useful.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dirty="0" smtClean="0">
                <a:cs typeface="Arial" charset="0"/>
              </a:rPr>
              <a:t>Networks: strong or impoverished: need to be shown how to access.</a:t>
            </a:r>
          </a:p>
          <a:p>
            <a:pPr marL="627063" indent="-627063">
              <a:spcBef>
                <a:spcPct val="50000"/>
              </a:spcBef>
              <a:buSzPct val="150000"/>
            </a:pPr>
            <a:endParaRPr lang="en-US" sz="2000" dirty="0" smtClean="0">
              <a:cs typeface="Arial" charset="0"/>
            </a:endParaRPr>
          </a:p>
          <a:p>
            <a:pPr marL="627063" indent="-627063">
              <a:spcBef>
                <a:spcPct val="50000"/>
              </a:spcBef>
              <a:buSzPct val="150000"/>
            </a:pPr>
            <a:endParaRPr lang="en-GB" sz="200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06" y="0"/>
            <a:ext cx="907259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 b="1" dirty="0" smtClean="0"/>
              <a:t>Main Findings</a:t>
            </a:r>
            <a:endParaRPr lang="en-GB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42844" y="1214422"/>
            <a:ext cx="8858312" cy="640175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41338" lvl="0" indent="-541338">
              <a:buSzPct val="200000"/>
              <a:buFont typeface="Arial" pitchFamily="34" charset="0"/>
              <a:buChar char="•"/>
            </a:pPr>
            <a:r>
              <a:rPr lang="en-GB" sz="2000" dirty="0" smtClean="0"/>
              <a:t>Opportunity to explicitly discuss </a:t>
            </a:r>
            <a:r>
              <a:rPr lang="en-GB" sz="2000" b="1" dirty="0" smtClean="0"/>
              <a:t>their own beliefs and values.</a:t>
            </a:r>
            <a:endParaRPr lang="en-GB" sz="2000" dirty="0" smtClean="0"/>
          </a:p>
          <a:p>
            <a:pPr marL="541338" lvl="0" indent="-541338">
              <a:buSzPct val="200000"/>
              <a:buFont typeface="Arial" pitchFamily="34" charset="0"/>
              <a:buChar char="•"/>
            </a:pPr>
            <a:endParaRPr lang="en-GB" sz="2000" dirty="0" smtClean="0"/>
          </a:p>
          <a:p>
            <a:pPr marL="541338" lvl="0" indent="-541338">
              <a:buSzPct val="200000"/>
              <a:buFont typeface="Arial" pitchFamily="34" charset="0"/>
              <a:buChar char="•"/>
            </a:pPr>
            <a:r>
              <a:rPr lang="en-GB" sz="2000" dirty="0" smtClean="0"/>
              <a:t>The opportunity to </a:t>
            </a:r>
            <a:r>
              <a:rPr lang="en-GB" sz="2000" b="1" dirty="0" smtClean="0"/>
              <a:t>explore individual differences </a:t>
            </a:r>
            <a:r>
              <a:rPr lang="en-GB" sz="2000" dirty="0" smtClean="0"/>
              <a:t>within groups (Trahar, 2007, &amp; Tweed &amp; Lehman, 2002). </a:t>
            </a:r>
          </a:p>
          <a:p>
            <a:pPr marL="541338" lvl="0" indent="-541338">
              <a:buSzPct val="200000"/>
              <a:buFont typeface="Arial" pitchFamily="34" charset="0"/>
              <a:buChar char="•"/>
            </a:pPr>
            <a:endParaRPr lang="en-GB" sz="2000" dirty="0" smtClean="0"/>
          </a:p>
          <a:p>
            <a:pPr marL="541338" lvl="0" indent="-541338">
              <a:buSzPct val="200000"/>
              <a:buFont typeface="Arial" pitchFamily="34" charset="0"/>
              <a:buChar char="•"/>
            </a:pPr>
            <a:r>
              <a:rPr lang="en-GB" sz="2000" dirty="0" smtClean="0"/>
              <a:t>Being able to use </a:t>
            </a:r>
            <a:r>
              <a:rPr lang="en-GB" sz="2000" b="1" dirty="0" smtClean="0"/>
              <a:t>specific tools </a:t>
            </a:r>
            <a:r>
              <a:rPr lang="en-GB" sz="2000" dirty="0" smtClean="0"/>
              <a:t>to consider the learning process. </a:t>
            </a:r>
          </a:p>
          <a:p>
            <a:pPr marL="541338" lvl="0" indent="-541338">
              <a:buSzPct val="200000"/>
              <a:buFont typeface="Arial" pitchFamily="34" charset="0"/>
              <a:buChar char="•"/>
            </a:pPr>
            <a:endParaRPr lang="en-GB" sz="2000" dirty="0" smtClean="0"/>
          </a:p>
          <a:p>
            <a:pPr marL="541338" lvl="0" indent="-541338">
              <a:buSzPct val="200000"/>
              <a:buFont typeface="Arial" pitchFamily="34" charset="0"/>
              <a:buChar char="•"/>
            </a:pPr>
            <a:r>
              <a:rPr lang="en-GB" sz="2000" b="1" dirty="0" smtClean="0"/>
              <a:t>Agency: </a:t>
            </a:r>
            <a:r>
              <a:rPr lang="en-GB" sz="2000" dirty="0" smtClean="0"/>
              <a:t>Individuals in driving seat managing engagement.</a:t>
            </a:r>
          </a:p>
          <a:p>
            <a:pPr marL="541338" lvl="0" indent="-541338">
              <a:buSzPct val="200000"/>
            </a:pPr>
            <a:endParaRPr lang="en-GB" sz="2000" dirty="0" smtClean="0"/>
          </a:p>
          <a:p>
            <a:pPr marL="541338" lvl="0" indent="-541338">
              <a:buSzPct val="200000"/>
              <a:buFont typeface="Arial" pitchFamily="34" charset="0"/>
              <a:buChar char="•"/>
            </a:pPr>
            <a:r>
              <a:rPr lang="en-GB" sz="2000" dirty="0" smtClean="0"/>
              <a:t>The benefits of having to </a:t>
            </a:r>
            <a:r>
              <a:rPr lang="en-GB" sz="2000" b="1" dirty="0" smtClean="0"/>
              <a:t>re-explain</a:t>
            </a:r>
            <a:r>
              <a:rPr lang="en-GB" sz="2000" dirty="0" smtClean="0"/>
              <a:t> their own work to different audiences – opportunities to work with different groups.</a:t>
            </a:r>
          </a:p>
          <a:p>
            <a:pPr marL="541338" lvl="0" indent="-541338">
              <a:buSzPct val="200000"/>
              <a:buFont typeface="Arial" pitchFamily="34" charset="0"/>
              <a:buChar char="•"/>
            </a:pPr>
            <a:endParaRPr lang="en-GB" sz="2000" dirty="0" smtClean="0"/>
          </a:p>
          <a:p>
            <a:pPr marL="541338" lvl="0" indent="-541338">
              <a:buSzPct val="200000"/>
              <a:buFont typeface="Arial" pitchFamily="34" charset="0"/>
              <a:buChar char="•"/>
            </a:pPr>
            <a:r>
              <a:rPr lang="en-GB" sz="2000" dirty="0" smtClean="0"/>
              <a:t>The benefits of </a:t>
            </a:r>
            <a:r>
              <a:rPr lang="en-GB" sz="2000" b="1" dirty="0" smtClean="0"/>
              <a:t>progressive peer feedback </a:t>
            </a:r>
            <a:r>
              <a:rPr lang="en-GB" sz="2000" dirty="0" smtClean="0"/>
              <a:t>involving the integration of feedback from peers on an individual and group basis.</a:t>
            </a:r>
          </a:p>
          <a:p>
            <a:pPr marL="541338" lvl="0" indent="-541338">
              <a:buSzPct val="200000"/>
            </a:pPr>
            <a:endParaRPr lang="en-GB" sz="2000" dirty="0" smtClean="0"/>
          </a:p>
          <a:p>
            <a:pPr marL="541338" lvl="0" indent="-541338">
              <a:buSzPct val="150000"/>
              <a:buFont typeface="Arial" pitchFamily="34" charset="0"/>
              <a:buChar char="•"/>
            </a:pPr>
            <a:r>
              <a:rPr lang="en-GB" sz="2000" dirty="0" smtClean="0"/>
              <a:t>Addressing perceptions of </a:t>
            </a:r>
            <a:r>
              <a:rPr lang="en-GB" sz="2000" b="1" dirty="0" smtClean="0"/>
              <a:t>power</a:t>
            </a:r>
            <a:r>
              <a:rPr lang="en-GB" sz="2000" dirty="0" smtClean="0"/>
              <a:t> in learning. </a:t>
            </a:r>
          </a:p>
          <a:p>
            <a:pPr marL="541338" lvl="0" indent="-541338">
              <a:buSzPct val="200000"/>
              <a:buFont typeface="Wingdings" pitchFamily="2" charset="2"/>
              <a:buChar char="§"/>
            </a:pPr>
            <a:endParaRPr lang="en-GB" sz="2000" dirty="0" smtClean="0"/>
          </a:p>
          <a:p>
            <a:pPr marL="541338" lvl="0" indent="-541338">
              <a:buSzPct val="200000"/>
              <a:buFont typeface="Arial" pitchFamily="34" charset="0"/>
              <a:buChar char="•"/>
            </a:pPr>
            <a:r>
              <a:rPr lang="en-GB" sz="2000" dirty="0" smtClean="0"/>
              <a:t>Addressing </a:t>
            </a:r>
            <a:r>
              <a:rPr lang="en-GB" sz="2000" b="1" dirty="0" smtClean="0"/>
              <a:t>responsibility</a:t>
            </a:r>
            <a:r>
              <a:rPr lang="en-GB" sz="2000" dirty="0" smtClean="0"/>
              <a:t> for feedback.</a:t>
            </a:r>
          </a:p>
          <a:p>
            <a:pPr marL="541338" lvl="0" indent="-541338">
              <a:buSzPct val="200000"/>
              <a:buFont typeface="Wingdings" pitchFamily="2" charset="2"/>
              <a:buChar char="§"/>
            </a:pPr>
            <a:endParaRPr lang="en-GB" sz="2000" dirty="0" smtClean="0"/>
          </a:p>
          <a:p>
            <a:pPr marL="627063" indent="-627063">
              <a:spcBef>
                <a:spcPct val="50000"/>
              </a:spcBef>
              <a:buSzPct val="150000"/>
            </a:pPr>
            <a:endParaRPr lang="en-GB" sz="200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06" y="0"/>
            <a:ext cx="90725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 b="1" dirty="0" smtClean="0"/>
              <a:t>What did students value?</a:t>
            </a:r>
            <a:endParaRPr lang="en-GB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42844" y="1000108"/>
            <a:ext cx="8929750" cy="5632311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1. Worthwhile or a waste of time? What is the value? Where appropriate?  </a:t>
            </a:r>
          </a:p>
          <a:p>
            <a:endParaRPr lang="en-GB" sz="2000" dirty="0" smtClean="0"/>
          </a:p>
          <a:p>
            <a:r>
              <a:rPr lang="en-GB" sz="2000" dirty="0" smtClean="0"/>
              <a:t> 2. How best to incorporate peer engagement into learning and teaching design. How are you using this in your own practice? </a:t>
            </a:r>
          </a:p>
          <a:p>
            <a:endParaRPr lang="en-GB" sz="2000" dirty="0" smtClean="0"/>
          </a:p>
          <a:p>
            <a:r>
              <a:rPr lang="en-GB" sz="2000" dirty="0" smtClean="0"/>
              <a:t>3. How are students prepared to give, seek, and act on peer feedback? </a:t>
            </a:r>
          </a:p>
          <a:p>
            <a:endParaRPr lang="en-GB" sz="2000" dirty="0" smtClean="0"/>
          </a:p>
          <a:p>
            <a:r>
              <a:rPr lang="en-GB" sz="2000" dirty="0" smtClean="0"/>
              <a:t>4. To what extent should students be able to opt out of peer engagement activities and/ or be given a choice in the nature and level of involvement in such activities? </a:t>
            </a:r>
          </a:p>
          <a:p>
            <a:endParaRPr lang="en-GB" sz="2000" dirty="0" smtClean="0"/>
          </a:p>
          <a:p>
            <a:r>
              <a:rPr lang="en-GB" sz="2000" dirty="0" smtClean="0"/>
              <a:t>5. How is students’ engagement in peer activity being assessed</a:t>
            </a:r>
            <a:r>
              <a:rPr lang="en-GB" sz="2000" dirty="0" smtClean="0"/>
              <a:t>?</a:t>
            </a:r>
          </a:p>
          <a:p>
            <a:endParaRPr lang="en-GB" sz="2000" dirty="0" smtClean="0"/>
          </a:p>
          <a:p>
            <a:r>
              <a:rPr lang="en-GB" sz="2000" dirty="0" smtClean="0"/>
              <a:t>6. Can peer engagement activities support the development of student self-regulatory skills?  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06" y="0"/>
            <a:ext cx="907259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 b="1" dirty="0" smtClean="0"/>
              <a:t>Questions</a:t>
            </a:r>
            <a:endParaRPr lang="en-GB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71406" y="1357298"/>
            <a:ext cx="8929750" cy="440120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Clarifying why the process is important – relevance /authenticity.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Exploring beliefs and values of students.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Clarifying what is negotiable and what is not.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Clarifying the aspects of feedback students are to work on.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Clarifying what is good – explicit working with assessment criteria.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cs typeface="Arial" charset="0"/>
              </a:rPr>
              <a:t>Use of specific tools to support understanding.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solidFill>
                  <a:srgbClr val="FF0000"/>
                </a:solidFill>
                <a:cs typeface="Arial" charset="0"/>
              </a:rPr>
              <a:t>Ensuring students give feedback on feedback.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solidFill>
                  <a:srgbClr val="FF0000"/>
                </a:solidFill>
                <a:cs typeface="Arial" charset="0"/>
              </a:rPr>
              <a:t>Student feedback giving ability and self assessment of such as part of summative assessment.</a:t>
            </a:r>
          </a:p>
          <a:p>
            <a:pPr marL="627063" indent="-627063"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en-GB" sz="2000" b="1" dirty="0" smtClean="0">
                <a:solidFill>
                  <a:srgbClr val="FF0000"/>
                </a:solidFill>
                <a:cs typeface="Arial" charset="0"/>
              </a:rPr>
              <a:t>Clarify roles – student in charge of peer assessment process.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06" y="0"/>
            <a:ext cx="90725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 smtClean="0"/>
              <a:t>Making the Peer Feedback Process explicit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42844" y="1000108"/>
            <a:ext cx="8929750" cy="5632311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Whilst much is written about the benefits of group work and peer feedback in facilitating self-understanding and self-regulation in learning (Bartram 2008),  </a:t>
            </a:r>
            <a:r>
              <a:rPr lang="en-GB" sz="2000" b="1" dirty="0" smtClean="0"/>
              <a:t>tackling students’ perceptions </a:t>
            </a:r>
            <a:r>
              <a:rPr lang="en-GB" sz="2000" dirty="0" smtClean="0"/>
              <a:t>of this and </a:t>
            </a:r>
            <a:r>
              <a:rPr lang="en-GB" sz="2000" b="1" dirty="0" smtClean="0"/>
              <a:t>giving guided support </a:t>
            </a:r>
            <a:r>
              <a:rPr lang="en-GB" sz="2000" dirty="0" smtClean="0"/>
              <a:t>in how students can work to support each other from the outset is important. This includes: </a:t>
            </a:r>
            <a:r>
              <a:rPr lang="en-GB" sz="2000" b="1" dirty="0" smtClean="0"/>
              <a:t>explicit discussion regarding the boundaries in the giving of feedback </a:t>
            </a:r>
            <a:r>
              <a:rPr lang="en-GB" sz="2000" dirty="0" smtClean="0"/>
              <a:t>(content; process; ethics etc). </a:t>
            </a:r>
          </a:p>
          <a:p>
            <a:endParaRPr lang="en-GB" sz="2000" dirty="0" smtClean="0"/>
          </a:p>
          <a:p>
            <a:r>
              <a:rPr lang="en-GB" sz="2000" dirty="0" smtClean="0"/>
              <a:t>When students are given experience of different study approaches, they are able to draw conclusions about what works best for them providing an approach to developing the self-regulation loop (Evans &amp; Waring, 2011). </a:t>
            </a:r>
          </a:p>
          <a:p>
            <a:endParaRPr lang="en-GB" sz="1200" dirty="0" smtClean="0"/>
          </a:p>
          <a:p>
            <a:endParaRPr lang="en-GB" sz="2000" dirty="0" smtClean="0"/>
          </a:p>
          <a:p>
            <a:r>
              <a:rPr lang="en-GB" sz="2000" dirty="0" smtClean="0"/>
              <a:t>The issue is one of ensuring </a:t>
            </a:r>
            <a:r>
              <a:rPr lang="en-GB" sz="2000" b="1" dirty="0" smtClean="0"/>
              <a:t>authentic experiences and negotiating choice </a:t>
            </a:r>
            <a:r>
              <a:rPr lang="en-GB" sz="2000" dirty="0" smtClean="0"/>
              <a:t>and ensuring students have a clear understanding of </a:t>
            </a:r>
            <a:r>
              <a:rPr lang="en-GB" sz="2000" b="1" dirty="0" smtClean="0"/>
              <a:t>what is good </a:t>
            </a:r>
            <a:r>
              <a:rPr lang="en-GB" sz="2000" dirty="0" smtClean="0"/>
              <a:t>in assessment terms, what good feedback practice is and why the process is valuable to them. </a:t>
            </a:r>
          </a:p>
          <a:p>
            <a:endParaRPr lang="en-GB" sz="2000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06" y="0"/>
            <a:ext cx="907259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 b="1" dirty="0" smtClean="0"/>
              <a:t>Recommendations</a:t>
            </a:r>
            <a:endParaRPr lang="en-GB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622300" indent="-622300" algn="ctr">
              <a:buFontTx/>
              <a:buNone/>
            </a:pPr>
            <a:r>
              <a:rPr lang="en-GB" sz="5400" b="1" dirty="0" smtClean="0"/>
              <a:t>Key </a:t>
            </a:r>
            <a:r>
              <a:rPr lang="en-GB" sz="5400" b="1" dirty="0" smtClean="0"/>
              <a:t>Questions</a:t>
            </a:r>
            <a:endParaRPr lang="en-GB" sz="5400" b="1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507413" cy="6715129"/>
          </a:xfrm>
        </p:spPr>
        <p:txBody>
          <a:bodyPr/>
          <a:lstStyle/>
          <a:p>
            <a:pPr marL="622300" indent="-622300" algn="ctr">
              <a:buFontTx/>
              <a:buNone/>
            </a:pPr>
            <a:endParaRPr lang="en-GB" sz="800" b="1" dirty="0" smtClean="0"/>
          </a:p>
          <a:p>
            <a:pPr marL="622300" indent="-622300">
              <a:buSzPct val="300000"/>
              <a:buFontTx/>
              <a:buNone/>
            </a:pPr>
            <a:endParaRPr lang="en-GB" sz="800" b="1" dirty="0" smtClean="0">
              <a:latin typeface="Georgia" pitchFamily="18" charset="0"/>
            </a:endParaRPr>
          </a:p>
          <a:p>
            <a:pPr marL="622300" indent="-622300">
              <a:lnSpc>
                <a:spcPct val="95000"/>
              </a:lnSpc>
              <a:buSzPct val="150000"/>
            </a:pPr>
            <a:r>
              <a:rPr lang="en-GB" sz="2800" dirty="0" smtClean="0"/>
              <a:t>How do we define peer engagement? </a:t>
            </a:r>
            <a:endParaRPr lang="en-GB" sz="2800" dirty="0" smtClean="0"/>
          </a:p>
          <a:p>
            <a:pPr marL="622300" indent="-622300">
              <a:lnSpc>
                <a:spcPct val="95000"/>
              </a:lnSpc>
              <a:buSzPct val="150000"/>
            </a:pPr>
            <a:endParaRPr lang="en-GB" sz="2800" dirty="0" smtClean="0"/>
          </a:p>
          <a:p>
            <a:pPr marL="622300" indent="-622300">
              <a:lnSpc>
                <a:spcPct val="95000"/>
              </a:lnSpc>
              <a:buSzPct val="150000"/>
            </a:pPr>
            <a:r>
              <a:rPr lang="en-GB" sz="2800" dirty="0" smtClean="0"/>
              <a:t>What is the role of the student in the learning process?</a:t>
            </a:r>
            <a:endParaRPr lang="en-GB" sz="2800" dirty="0" smtClean="0"/>
          </a:p>
          <a:p>
            <a:pPr marL="622300" indent="-622300">
              <a:buNone/>
            </a:pPr>
            <a:endParaRPr lang="en-GB" sz="1000" dirty="0" smtClean="0"/>
          </a:p>
          <a:p>
            <a:pPr marL="622300" indent="-622300"/>
            <a:endParaRPr lang="en-GB" sz="1000" dirty="0" smtClean="0"/>
          </a:p>
          <a:p>
            <a:pPr marL="622300" indent="-622300"/>
            <a:r>
              <a:rPr lang="en-GB" sz="2800" dirty="0" smtClean="0"/>
              <a:t>How can we design peer feedback opportunities in order to support student learning as well as minimise potential constraints on learning</a:t>
            </a:r>
            <a:r>
              <a:rPr lang="en-GB" sz="2800" dirty="0" smtClean="0"/>
              <a:t>?</a:t>
            </a:r>
          </a:p>
          <a:p>
            <a:pPr marL="622300" indent="-622300"/>
            <a:endParaRPr lang="en-GB" sz="1800" dirty="0" smtClean="0"/>
          </a:p>
          <a:p>
            <a:pPr marL="622300" indent="-622300"/>
            <a:r>
              <a:rPr lang="en-GB" sz="2800" dirty="0" smtClean="0"/>
              <a:t>Can peer engagement activities support the development of student self-regulatory skills?</a:t>
            </a:r>
            <a:endParaRPr lang="en-GB" sz="2800" dirty="0" smtClean="0"/>
          </a:p>
          <a:p>
            <a:endParaRPr lang="en-GB" sz="1800" dirty="0" smtClean="0"/>
          </a:p>
          <a:p>
            <a:endParaRPr lang="en-GB" sz="1800" b="1" dirty="0" smtClean="0"/>
          </a:p>
          <a:p>
            <a:pPr>
              <a:buNone/>
            </a:pPr>
            <a:r>
              <a:rPr lang="en-GB" sz="2800" b="1" dirty="0" smtClean="0"/>
              <a:t>	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 l="13693" t="18889" r="13190" b="9722"/>
          <a:stretch>
            <a:fillRect/>
          </a:stretch>
        </p:blipFill>
        <p:spPr bwMode="auto">
          <a:xfrm>
            <a:off x="0" y="0"/>
            <a:ext cx="9144000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 l="13858" t="18889" r="13602" b="10125"/>
          <a:stretch>
            <a:fillRect/>
          </a:stretch>
        </p:blipFill>
        <p:spPr bwMode="auto">
          <a:xfrm>
            <a:off x="357158" y="857232"/>
            <a:ext cx="864399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622300" indent="-622300" algn="ctr">
              <a:buFontTx/>
              <a:buNone/>
            </a:pPr>
            <a:r>
              <a:rPr lang="en-GB" sz="5400" b="1" dirty="0" smtClean="0"/>
              <a:t>Rationale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507413" cy="6715129"/>
          </a:xfrm>
        </p:spPr>
        <p:txBody>
          <a:bodyPr/>
          <a:lstStyle/>
          <a:p>
            <a:pPr marL="622300" indent="-622300" algn="ctr">
              <a:buFontTx/>
              <a:buNone/>
            </a:pPr>
            <a:endParaRPr lang="en-GB" sz="800" b="1" dirty="0" smtClean="0"/>
          </a:p>
          <a:p>
            <a:pPr marL="622300" indent="-622300">
              <a:buSzPct val="300000"/>
              <a:buFontTx/>
              <a:buNone/>
            </a:pPr>
            <a:endParaRPr lang="en-GB" sz="800" b="1" dirty="0" smtClean="0">
              <a:latin typeface="Georgia" pitchFamily="18" charset="0"/>
            </a:endParaRPr>
          </a:p>
          <a:p>
            <a:pPr marL="622300" indent="-622300">
              <a:buSzPct val="300000"/>
              <a:buFontTx/>
              <a:buNone/>
            </a:pPr>
            <a:endParaRPr lang="en-GB" sz="800" b="1" dirty="0" smtClean="0">
              <a:latin typeface="Georgia" pitchFamily="18" charset="0"/>
            </a:endParaRPr>
          </a:p>
          <a:p>
            <a:pPr marL="622300" indent="-622300">
              <a:buSzPct val="300000"/>
              <a:buFontTx/>
              <a:buNone/>
            </a:pPr>
            <a:endParaRPr lang="en-GB" sz="800" b="1" dirty="0" smtClean="0">
              <a:latin typeface="Georgia" pitchFamily="18" charset="0"/>
            </a:endParaRPr>
          </a:p>
          <a:p>
            <a:pPr marL="622300" indent="-622300">
              <a:lnSpc>
                <a:spcPct val="95000"/>
              </a:lnSpc>
              <a:buSzPct val="150000"/>
              <a:buNone/>
            </a:pPr>
            <a:endParaRPr lang="en-US" sz="1800" b="1" dirty="0" smtClean="0"/>
          </a:p>
          <a:p>
            <a:pPr marL="541338" lvl="0" indent="-541338">
              <a:buSzPct val="200000"/>
              <a:buNone/>
            </a:pPr>
            <a:r>
              <a:rPr lang="en-GB" sz="2800" dirty="0" smtClean="0"/>
              <a:t>	“Unless students are enabled, through the design of the learning environment, to develop appropriate expertise themselves, they cannot self-monitor and thereby control the quality of their own work....” Sadler (2005, 192)  </a:t>
            </a:r>
          </a:p>
          <a:p>
            <a:endParaRPr lang="en-GB" sz="1800" b="1" dirty="0" smtClean="0"/>
          </a:p>
          <a:p>
            <a:pPr>
              <a:buNone/>
            </a:pPr>
            <a:r>
              <a:rPr lang="en-GB" sz="2800" b="1" dirty="0" smtClean="0"/>
              <a:t>	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4"/>
          <p:cNvSpPr>
            <a:spLocks noGrp="1"/>
          </p:cNvSpPr>
          <p:nvPr>
            <p:ph type="title"/>
          </p:nvPr>
        </p:nvSpPr>
        <p:spPr>
          <a:xfrm>
            <a:off x="0" y="-1860"/>
            <a:ext cx="9144000" cy="1269092"/>
          </a:xfrm>
          <a:solidFill>
            <a:srgbClr val="0A899A"/>
          </a:solidFill>
          <a:ln w="76200">
            <a:noFill/>
          </a:ln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Defining Engagement in learning: Continuums: </a:t>
            </a:r>
            <a:r>
              <a:rPr lang="en-GB" sz="3200" b="1" smtClean="0">
                <a:solidFill>
                  <a:schemeClr val="bg1"/>
                </a:solidFill>
                <a:latin typeface="Arial" charset="0"/>
                <a:cs typeface="Arial" charset="0"/>
              </a:rPr>
              <a:t>What Pedagogy? </a:t>
            </a:r>
            <a:endParaRPr lang="en-GB" sz="32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1032" y="1500174"/>
            <a:ext cx="87129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  <a:tabLst>
                <a:tab pos="358775" algn="l"/>
              </a:tabLst>
            </a:pPr>
            <a:endParaRPr lang="en-GB" sz="3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>
              <a:tabLst>
                <a:tab pos="358775" algn="l"/>
              </a:tabLst>
            </a:pPr>
            <a:endParaRPr lang="en-GB" sz="1600" dirty="0" smtClean="0"/>
          </a:p>
          <a:p>
            <a:pPr lvl="0">
              <a:tabLst>
                <a:tab pos="358775" algn="l"/>
              </a:tabLst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GB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07503" y="1328723"/>
            <a:ext cx="899375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indent="-542925" algn="l">
              <a:buSzPct val="140000"/>
              <a:buFont typeface="Arial" pitchFamily="34" charset="0"/>
              <a:buChar char="•"/>
              <a:tabLst>
                <a:tab pos="358775" algn="l"/>
              </a:tabLst>
            </a:pPr>
            <a:endParaRPr lang="en-GB" sz="1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Active  v Passive judgements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Continuous ……selected attention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Compliance………developing rules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Holistic involvement ……parachutist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Immediate ……………................ longer term learning outcomes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Inward focus……………..................outward focus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Own development……………………..development of others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Using resources……………………………creating resources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Making use of knowledge………………….creating knowledge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Reflective…………………………………………</a:t>
            </a: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Transformative</a:t>
            </a:r>
          </a:p>
          <a:p>
            <a:pPr marL="447675" lvl="2" algn="l">
              <a:buSzPct val="140000"/>
              <a:tabLst>
                <a:tab pos="358775" algn="l"/>
              </a:tabLst>
            </a:pPr>
            <a:endParaRPr lang="en-GB" sz="20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7675" lvl="2" algn="l">
              <a:buSzPct val="140000"/>
              <a:tabLst>
                <a:tab pos="358775" algn="l"/>
              </a:tabLst>
            </a:pP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Student Ownership? </a:t>
            </a:r>
            <a:endParaRPr lang="en-GB" sz="20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7675" lvl="2" algn="l">
              <a:buSzPct val="140000"/>
              <a:tabLst>
                <a:tab pos="358775" algn="l"/>
              </a:tabLst>
            </a:pPr>
            <a:endParaRPr lang="en-GB" sz="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95350" lvl="2" indent="-447675" algn="l">
              <a:buSzPct val="140000"/>
              <a:tabLst>
                <a:tab pos="358775" algn="l"/>
              </a:tabLst>
            </a:pPr>
            <a:r>
              <a:rPr lang="en-GB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GB" sz="32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2" indent="-914400">
              <a:tabLst>
                <a:tab pos="358775" algn="l"/>
              </a:tabLst>
            </a:pPr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 lvl="2" indent="-914400">
              <a:buFont typeface="Arial" pitchFamily="34" charset="0"/>
              <a:buChar char="•"/>
              <a:tabLst>
                <a:tab pos="358775" algn="l"/>
              </a:tabLst>
            </a:pPr>
            <a:endParaRPr lang="en-GB" sz="3200" dirty="0" smtClean="0">
              <a:solidFill>
                <a:srgbClr val="7030A0"/>
              </a:solidFill>
            </a:endParaRPr>
          </a:p>
          <a:p>
            <a:pPr algn="ctr">
              <a:lnSpc>
                <a:spcPct val="150000"/>
              </a:lnSpc>
            </a:pP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xmlns="" val="179977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42844" y="928670"/>
            <a:ext cx="8858312" cy="723274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7063" indent="-627063">
              <a:spcBef>
                <a:spcPct val="50000"/>
              </a:spcBef>
              <a:buSzPct val="150000"/>
              <a:buFont typeface="Arial" charset="0"/>
              <a:buChar char="►"/>
            </a:pPr>
            <a:endParaRPr lang="en-GB" sz="800" b="1" dirty="0" smtClean="0"/>
          </a:p>
          <a:p>
            <a:pPr marL="457200" indent="-457200">
              <a:buAutoNum type="arabicPeriod"/>
            </a:pPr>
            <a:r>
              <a:rPr lang="en-GB" sz="2400" dirty="0" smtClean="0"/>
              <a:t>Formative and/or summative.</a:t>
            </a:r>
          </a:p>
          <a:p>
            <a:pPr marL="457200" indent="-457200">
              <a:buAutoNum type="arabicPeriod"/>
            </a:pPr>
            <a:endParaRPr lang="en-GB" sz="2400" dirty="0" smtClean="0"/>
          </a:p>
          <a:p>
            <a:pPr marL="457200" indent="-457200">
              <a:buAutoNum type="arabicPeriod" startAt="2"/>
            </a:pPr>
            <a:r>
              <a:rPr lang="en-GB" sz="2400" dirty="0" smtClean="0"/>
              <a:t>A stand-alone </a:t>
            </a:r>
            <a:r>
              <a:rPr lang="en-GB" sz="2400" i="1" dirty="0" err="1" smtClean="0"/>
              <a:t>vs</a:t>
            </a:r>
            <a:r>
              <a:rPr lang="en-GB" sz="2400" dirty="0" smtClean="0"/>
              <a:t> a one off element or an integrated aspect of learning and teaching design.</a:t>
            </a:r>
          </a:p>
          <a:p>
            <a:pPr marL="457200" indent="-457200">
              <a:buAutoNum type="arabicPeriod" startAt="2"/>
            </a:pPr>
            <a:endParaRPr lang="en-GB" sz="2400" dirty="0" smtClean="0"/>
          </a:p>
          <a:p>
            <a:pPr marL="457200" indent="-457200">
              <a:buAutoNum type="arabicPeriod" startAt="2"/>
            </a:pPr>
            <a:r>
              <a:rPr lang="en-GB" sz="2400" dirty="0" smtClean="0"/>
              <a:t>A compulsory </a:t>
            </a:r>
            <a:r>
              <a:rPr lang="en-GB" sz="2400" i="1" dirty="0" err="1" smtClean="0"/>
              <a:t>vs</a:t>
            </a:r>
            <a:r>
              <a:rPr lang="en-GB" sz="2400" dirty="0" smtClean="0"/>
              <a:t> choice element of assessment.</a:t>
            </a:r>
          </a:p>
          <a:p>
            <a:pPr marL="457200" indent="-457200">
              <a:buAutoNum type="arabicPeriod" startAt="2"/>
            </a:pPr>
            <a:endParaRPr lang="en-GB" sz="2400" dirty="0" smtClean="0"/>
          </a:p>
          <a:p>
            <a:pPr marL="457200" indent="-457200">
              <a:buAutoNum type="arabicPeriod" startAt="2"/>
            </a:pPr>
            <a:r>
              <a:rPr lang="en-GB" sz="2400" dirty="0" smtClean="0"/>
              <a:t>Focused on peer-to-peer feedback and/or group feedback.</a:t>
            </a:r>
          </a:p>
          <a:p>
            <a:pPr marL="457200" indent="-457200">
              <a:buAutoNum type="arabicPeriod" startAt="2"/>
            </a:pPr>
            <a:endParaRPr lang="en-GB" sz="2400" dirty="0" smtClean="0"/>
          </a:p>
          <a:p>
            <a:pPr marL="457200" indent="-457200">
              <a:buAutoNum type="arabicPeriod" startAt="2"/>
            </a:pPr>
            <a:r>
              <a:rPr lang="en-GB" sz="2400" dirty="0" smtClean="0"/>
              <a:t>Focused on student feedback giving and/or on student response to feedback.</a:t>
            </a:r>
          </a:p>
          <a:p>
            <a:pPr marL="457200" indent="-457200">
              <a:buAutoNum type="arabicPeriod" startAt="2"/>
            </a:pPr>
            <a:endParaRPr lang="en-GB" sz="2400" dirty="0" smtClean="0"/>
          </a:p>
          <a:p>
            <a:pPr marL="457200" indent="-457200">
              <a:buAutoNum type="arabicPeriod" startAt="2"/>
            </a:pPr>
            <a:r>
              <a:rPr lang="en-GB" sz="2400" dirty="0" smtClean="0"/>
              <a:t>Student controlling the feedback process to manage sources of feedback and/or student as a passive receiver of feedback. </a:t>
            </a:r>
          </a:p>
          <a:p>
            <a:pPr marL="449263" indent="-449263"/>
            <a:endParaRPr lang="en-GB" sz="2400" dirty="0" smtClean="0"/>
          </a:p>
          <a:p>
            <a:pPr marL="627063" indent="-627063">
              <a:spcBef>
                <a:spcPct val="50000"/>
              </a:spcBef>
              <a:buSzPct val="150000"/>
            </a:pPr>
            <a:r>
              <a:rPr lang="en-GB" sz="2000" dirty="0" smtClean="0">
                <a:solidFill>
                  <a:schemeClr val="bg1"/>
                </a:solidFill>
                <a:cs typeface="Arial" charset="0"/>
              </a:rPr>
              <a:t>	</a:t>
            </a:r>
            <a:endParaRPr lang="en-GB" sz="400" dirty="0"/>
          </a:p>
          <a:p>
            <a:pPr marL="627063" indent="-627063">
              <a:spcBef>
                <a:spcPct val="50000"/>
              </a:spcBef>
              <a:buSzPct val="150000"/>
              <a:buFont typeface="Arial" charset="0"/>
              <a:buChar char="►"/>
            </a:pPr>
            <a:endParaRPr lang="en-GB" sz="2800" b="1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06" y="0"/>
            <a:ext cx="90725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b="1" dirty="0" smtClean="0"/>
              <a:t>Different interpretations of Peer Feedback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42844" y="928670"/>
            <a:ext cx="8858312" cy="692497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7063" indent="-627063">
              <a:spcBef>
                <a:spcPct val="50000"/>
              </a:spcBef>
              <a:buSzPct val="150000"/>
              <a:buFont typeface="Arial" charset="0"/>
              <a:buChar char="►"/>
            </a:pPr>
            <a:endParaRPr lang="en-GB" sz="800" b="1" dirty="0" smtClean="0"/>
          </a:p>
          <a:p>
            <a:pPr marL="449263" indent="-449263"/>
            <a:r>
              <a:rPr lang="en-GB" sz="2800" dirty="0" smtClean="0"/>
              <a:t>1. 	</a:t>
            </a:r>
            <a:r>
              <a:rPr lang="en-GB" sz="2400" dirty="0" smtClean="0"/>
              <a:t>For accuracy: </a:t>
            </a:r>
            <a:r>
              <a:rPr lang="en-GB" sz="2400" b="1" dirty="0" smtClean="0"/>
              <a:t>multiple</a:t>
            </a:r>
            <a:r>
              <a:rPr lang="en-GB" sz="2400" dirty="0" smtClean="0"/>
              <a:t> peer </a:t>
            </a:r>
            <a:r>
              <a:rPr lang="en-GB" sz="2400" b="1" dirty="0" smtClean="0"/>
              <a:t>markers</a:t>
            </a:r>
            <a:r>
              <a:rPr lang="en-GB" sz="2400" dirty="0" smtClean="0"/>
              <a:t> are preferred over single markers (</a:t>
            </a:r>
            <a:r>
              <a:rPr lang="en-GB" sz="2000" dirty="0" err="1" smtClean="0"/>
              <a:t>Bouzidi</a:t>
            </a:r>
            <a:r>
              <a:rPr lang="en-GB" sz="2000" dirty="0" smtClean="0"/>
              <a:t> &amp; </a:t>
            </a:r>
            <a:r>
              <a:rPr lang="en-GB" sz="2000" dirty="0" err="1" smtClean="0"/>
              <a:t>Jaillet</a:t>
            </a:r>
            <a:r>
              <a:rPr lang="en-GB" sz="2000" dirty="0" smtClean="0"/>
              <a:t>, 2009</a:t>
            </a:r>
            <a:r>
              <a:rPr lang="en-GB" sz="2400" dirty="0" smtClean="0"/>
              <a:t>). </a:t>
            </a:r>
          </a:p>
          <a:p>
            <a:pPr marL="449263" indent="-449263"/>
            <a:endParaRPr lang="en-GB" sz="2400" dirty="0" smtClean="0"/>
          </a:p>
          <a:p>
            <a:pPr marL="449263" indent="-449263"/>
            <a:r>
              <a:rPr lang="en-GB" sz="2400" dirty="0" smtClean="0"/>
              <a:t>2.  	Peer assessment is most effective when included as </a:t>
            </a:r>
            <a:r>
              <a:rPr lang="en-GB" sz="2400" b="1" dirty="0" smtClean="0"/>
              <a:t>an element </a:t>
            </a:r>
            <a:r>
              <a:rPr lang="en-GB" sz="2400" dirty="0" smtClean="0"/>
              <a:t>within a holistic assessment design (</a:t>
            </a:r>
            <a:r>
              <a:rPr lang="en-GB" sz="2000" dirty="0" err="1" smtClean="0"/>
              <a:t>Nicol</a:t>
            </a:r>
            <a:r>
              <a:rPr lang="en-GB" sz="2000" dirty="0" smtClean="0"/>
              <a:t> &amp; MacFarlane Dick, 2006</a:t>
            </a:r>
            <a:r>
              <a:rPr lang="en-GB" sz="2400" dirty="0" smtClean="0"/>
              <a:t>). </a:t>
            </a:r>
          </a:p>
          <a:p>
            <a:pPr marL="449263" indent="-449263"/>
            <a:endParaRPr lang="en-GB" sz="2400" dirty="0" smtClean="0"/>
          </a:p>
          <a:p>
            <a:pPr marL="449263" indent="-449263"/>
            <a:r>
              <a:rPr lang="en-GB" sz="2400" dirty="0" smtClean="0"/>
              <a:t>3. 	Peer feedback can be a </a:t>
            </a:r>
            <a:r>
              <a:rPr lang="en-GB" sz="2400" b="1" dirty="0" smtClean="0"/>
              <a:t>positive</a:t>
            </a:r>
            <a:r>
              <a:rPr lang="en-GB" sz="2400" dirty="0" smtClean="0"/>
              <a:t> experience for many students but </a:t>
            </a:r>
            <a:r>
              <a:rPr lang="en-GB" sz="2400" b="1" dirty="0" smtClean="0"/>
              <a:t>not for all </a:t>
            </a:r>
            <a:r>
              <a:rPr lang="en-GB" sz="2400" dirty="0" smtClean="0"/>
              <a:t>(</a:t>
            </a:r>
            <a:r>
              <a:rPr lang="en-GB" sz="2000" dirty="0" smtClean="0"/>
              <a:t>Fund, 2010</a:t>
            </a:r>
            <a:r>
              <a:rPr lang="en-GB" sz="2400" dirty="0" smtClean="0"/>
              <a:t>). </a:t>
            </a:r>
          </a:p>
          <a:p>
            <a:pPr marL="449263" indent="-449263"/>
            <a:endParaRPr lang="en-GB" sz="2400" dirty="0" smtClean="0"/>
          </a:p>
          <a:p>
            <a:pPr marL="449263" indent="-449263"/>
            <a:r>
              <a:rPr lang="en-GB" sz="2400" dirty="0" smtClean="0"/>
              <a:t>4. 	The </a:t>
            </a:r>
            <a:r>
              <a:rPr lang="en-GB" sz="2400" b="1" dirty="0" smtClean="0"/>
              <a:t>nature of </a:t>
            </a:r>
            <a:r>
              <a:rPr lang="en-GB" sz="2400" dirty="0" smtClean="0"/>
              <a:t>the implementation and </a:t>
            </a:r>
            <a:r>
              <a:rPr lang="en-GB" sz="2400" b="1" dirty="0" smtClean="0"/>
              <a:t>roles</a:t>
            </a:r>
            <a:r>
              <a:rPr lang="en-GB" sz="2400" dirty="0" smtClean="0"/>
              <a:t> of assessor and </a:t>
            </a:r>
            <a:r>
              <a:rPr lang="en-GB" sz="2400" dirty="0" err="1" smtClean="0"/>
              <a:t>assessee</a:t>
            </a:r>
            <a:r>
              <a:rPr lang="en-GB" sz="2400" dirty="0" smtClean="0"/>
              <a:t> influence outcomes (</a:t>
            </a:r>
            <a:r>
              <a:rPr lang="en-GB" sz="2000" dirty="0" err="1" smtClean="0"/>
              <a:t>Gielen</a:t>
            </a:r>
            <a:r>
              <a:rPr lang="en-GB" sz="2000" dirty="0" smtClean="0"/>
              <a:t> et al., 2011</a:t>
            </a:r>
            <a:r>
              <a:rPr lang="en-GB" sz="2400" dirty="0" smtClean="0"/>
              <a:t>). </a:t>
            </a:r>
          </a:p>
          <a:p>
            <a:pPr marL="449263" indent="-449263"/>
            <a:endParaRPr lang="en-GB" sz="2400" dirty="0" smtClean="0"/>
          </a:p>
          <a:p>
            <a:pPr marL="449263" indent="-449263"/>
            <a:r>
              <a:rPr lang="en-GB" sz="2400" dirty="0" smtClean="0"/>
              <a:t>5. 	</a:t>
            </a:r>
            <a:r>
              <a:rPr lang="en-GB" sz="2400" b="1" dirty="0" smtClean="0"/>
              <a:t>Receiving feedback </a:t>
            </a:r>
            <a:r>
              <a:rPr lang="en-GB" sz="2400" dirty="0" smtClean="0"/>
              <a:t>has </a:t>
            </a:r>
            <a:r>
              <a:rPr lang="en-GB" sz="2400" b="1" u="sng" dirty="0" smtClean="0"/>
              <a:t>less</a:t>
            </a:r>
            <a:r>
              <a:rPr lang="en-GB" sz="2400" dirty="0" smtClean="0"/>
              <a:t> impact on future performance than </a:t>
            </a:r>
            <a:r>
              <a:rPr lang="en-GB" sz="2400" b="1" dirty="0" smtClean="0"/>
              <a:t>giving feedback </a:t>
            </a:r>
            <a:r>
              <a:rPr lang="en-GB" sz="2400" dirty="0" smtClean="0"/>
              <a:t>(</a:t>
            </a:r>
            <a:r>
              <a:rPr lang="en-GB" sz="2000" dirty="0" smtClean="0"/>
              <a:t>Kim, 2009</a:t>
            </a:r>
            <a:r>
              <a:rPr lang="en-GB" sz="2400" dirty="0" smtClean="0"/>
              <a:t>). </a:t>
            </a:r>
          </a:p>
          <a:p>
            <a:pPr marL="627063" indent="-627063">
              <a:spcBef>
                <a:spcPct val="50000"/>
              </a:spcBef>
              <a:buSzPct val="150000"/>
            </a:pPr>
            <a:r>
              <a:rPr lang="en-GB" sz="2000" dirty="0" smtClean="0">
                <a:solidFill>
                  <a:schemeClr val="bg1"/>
                </a:solidFill>
                <a:cs typeface="Arial" charset="0"/>
              </a:rPr>
              <a:t>	</a:t>
            </a:r>
            <a:endParaRPr lang="en-GB" sz="400" dirty="0"/>
          </a:p>
          <a:p>
            <a:pPr marL="627063" indent="-627063">
              <a:spcBef>
                <a:spcPct val="50000"/>
              </a:spcBef>
              <a:buSzPct val="150000"/>
              <a:buFont typeface="Arial" charset="0"/>
              <a:buChar char="►"/>
            </a:pPr>
            <a:endParaRPr lang="en-GB" sz="2800" b="1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06" y="0"/>
            <a:ext cx="90725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smtClean="0"/>
              <a:t>What do we know about Peer Feedback?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solidFill>
            <a:srgbClr val="A6F4F8"/>
          </a:solidFill>
          <a:ln w="762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42844" y="928670"/>
            <a:ext cx="8858312" cy="575542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7063" indent="-627063">
              <a:spcBef>
                <a:spcPct val="50000"/>
              </a:spcBef>
              <a:buSzPct val="150000"/>
              <a:buFont typeface="Arial" charset="0"/>
              <a:buChar char="►"/>
            </a:pPr>
            <a:endParaRPr lang="en-GB" sz="800" b="1" dirty="0" smtClean="0"/>
          </a:p>
          <a:p>
            <a:pPr marL="449263" indent="-449263"/>
            <a:r>
              <a:rPr lang="en-GB" sz="2400" dirty="0" smtClean="0"/>
              <a:t>6. 	The </a:t>
            </a:r>
            <a:r>
              <a:rPr lang="en-GB" sz="2400" b="1" dirty="0" smtClean="0"/>
              <a:t>academic ability </a:t>
            </a:r>
            <a:r>
              <a:rPr lang="en-GB" sz="2400" dirty="0" smtClean="0"/>
              <a:t>of the feedback giver and recipient is important (</a:t>
            </a:r>
            <a:r>
              <a:rPr lang="en-GB" sz="2000" dirty="0" smtClean="0"/>
              <a:t>Van </a:t>
            </a:r>
            <a:r>
              <a:rPr lang="en-GB" sz="2000" dirty="0" err="1" smtClean="0"/>
              <a:t>Zundert</a:t>
            </a:r>
            <a:r>
              <a:rPr lang="en-GB" sz="2000" dirty="0" smtClean="0"/>
              <a:t> et al., 2010</a:t>
            </a:r>
            <a:r>
              <a:rPr lang="en-GB" sz="2400" dirty="0" smtClean="0"/>
              <a:t>). </a:t>
            </a:r>
          </a:p>
          <a:p>
            <a:pPr marL="449263" indent="-449263"/>
            <a:endParaRPr lang="en-GB" sz="2400" dirty="0" smtClean="0"/>
          </a:p>
          <a:p>
            <a:pPr marL="449263" indent="-449263"/>
            <a:r>
              <a:rPr lang="en-GB" sz="2400" dirty="0" smtClean="0"/>
              <a:t>7. 	The </a:t>
            </a:r>
            <a:r>
              <a:rPr lang="en-GB" sz="2400" b="1" dirty="0" smtClean="0"/>
              <a:t>affective dimension </a:t>
            </a:r>
            <a:r>
              <a:rPr lang="en-GB" sz="2400" dirty="0" smtClean="0"/>
              <a:t>is very important, as is the provision of choice— </a:t>
            </a:r>
            <a:r>
              <a:rPr lang="en-GB" sz="2400" i="1" dirty="0" smtClean="0"/>
              <a:t>most </a:t>
            </a:r>
            <a:r>
              <a:rPr lang="en-GB" sz="2400" dirty="0" smtClean="0"/>
              <a:t>recommend the formative use of peer assessment rather than summative (</a:t>
            </a:r>
            <a:r>
              <a:rPr lang="en-GB" sz="2000" dirty="0" err="1" smtClean="0"/>
              <a:t>Nicol</a:t>
            </a:r>
            <a:r>
              <a:rPr lang="en-GB" sz="2000" dirty="0" smtClean="0"/>
              <a:t>, 2008</a:t>
            </a:r>
            <a:r>
              <a:rPr lang="en-GB" sz="2400" dirty="0" smtClean="0"/>
              <a:t>). </a:t>
            </a:r>
          </a:p>
          <a:p>
            <a:pPr marL="449263" indent="-449263"/>
            <a:endParaRPr lang="en-GB" sz="2400" dirty="0" smtClean="0"/>
          </a:p>
          <a:p>
            <a:pPr marL="449263" indent="-449263"/>
            <a:r>
              <a:rPr lang="en-GB" sz="2400" dirty="0" smtClean="0"/>
              <a:t>8.  The </a:t>
            </a:r>
            <a:r>
              <a:rPr lang="en-GB" sz="2400" b="1" dirty="0" smtClean="0"/>
              <a:t>nature and type of feedback </a:t>
            </a:r>
            <a:r>
              <a:rPr lang="en-GB" sz="2400" dirty="0" smtClean="0"/>
              <a:t>peers are asked to give impacts on performance (</a:t>
            </a:r>
            <a:r>
              <a:rPr lang="en-GB" sz="2000" dirty="0" smtClean="0"/>
              <a:t>Tseng &amp; Tsai, 2010</a:t>
            </a:r>
            <a:r>
              <a:rPr lang="en-GB" sz="2400" dirty="0" smtClean="0"/>
              <a:t>). </a:t>
            </a:r>
          </a:p>
          <a:p>
            <a:pPr marL="266700" indent="-266700"/>
            <a:endParaRPr lang="en-GB" sz="2400" dirty="0" smtClean="0"/>
          </a:p>
          <a:p>
            <a:pPr marL="449263" indent="-449263"/>
            <a:r>
              <a:rPr lang="en-GB" sz="2400" dirty="0" smtClean="0"/>
              <a:t>9.  The importance of </a:t>
            </a:r>
            <a:r>
              <a:rPr lang="en-GB" sz="2400" b="1" dirty="0" smtClean="0"/>
              <a:t>training</a:t>
            </a:r>
            <a:r>
              <a:rPr lang="en-GB" sz="2400" dirty="0" smtClean="0"/>
              <a:t> students / lecturers in how to give feedback  (</a:t>
            </a:r>
            <a:r>
              <a:rPr lang="en-GB" sz="2000" dirty="0" err="1" smtClean="0"/>
              <a:t>Sluijsmans</a:t>
            </a:r>
            <a:r>
              <a:rPr lang="en-GB" sz="2000" dirty="0" smtClean="0"/>
              <a:t>, Brand-</a:t>
            </a:r>
            <a:r>
              <a:rPr lang="en-GB" sz="2000" dirty="0" err="1" smtClean="0"/>
              <a:t>Gruwel</a:t>
            </a:r>
            <a:r>
              <a:rPr lang="en-GB" sz="2000" dirty="0" smtClean="0"/>
              <a:t>, &amp; Van </a:t>
            </a:r>
            <a:r>
              <a:rPr lang="en-GB" sz="2000" dirty="0" err="1" smtClean="0"/>
              <a:t>Merrienboer</a:t>
            </a:r>
            <a:r>
              <a:rPr lang="en-GB" sz="2000" dirty="0" smtClean="0"/>
              <a:t>, 2002</a:t>
            </a:r>
            <a:r>
              <a:rPr lang="en-GB" sz="2400" dirty="0" smtClean="0"/>
              <a:t>). </a:t>
            </a:r>
          </a:p>
          <a:p>
            <a:pPr marL="627063" indent="-627063">
              <a:spcBef>
                <a:spcPct val="50000"/>
              </a:spcBef>
              <a:buSzPct val="150000"/>
            </a:pPr>
            <a:r>
              <a:rPr lang="en-GB" sz="2000" dirty="0" smtClean="0">
                <a:solidFill>
                  <a:schemeClr val="bg1"/>
                </a:solidFill>
                <a:cs typeface="Arial" charset="0"/>
              </a:rPr>
              <a:t>	</a:t>
            </a:r>
            <a:endParaRPr lang="en-GB" sz="400" dirty="0"/>
          </a:p>
          <a:p>
            <a:pPr marL="627063" indent="-627063">
              <a:spcBef>
                <a:spcPct val="50000"/>
              </a:spcBef>
              <a:buSzPct val="150000"/>
              <a:buFont typeface="Arial" charset="0"/>
              <a:buChar char="►"/>
            </a:pPr>
            <a:endParaRPr lang="en-GB" sz="2800" b="1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06" y="0"/>
            <a:ext cx="90725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smtClean="0"/>
              <a:t>What do we know about Peer Feedback?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5963</TotalTime>
  <Words>872</Words>
  <Application>Microsoft Office PowerPoint</Application>
  <PresentationFormat>On-screen Show (4:3)</PresentationFormat>
  <Paragraphs>181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 Peer Engagement in Assessment Carol Evans and Laura Grange  </vt:lpstr>
      <vt:lpstr>Slide 2</vt:lpstr>
      <vt:lpstr>Slide 3</vt:lpstr>
      <vt:lpstr>Slide 4</vt:lpstr>
      <vt:lpstr>Slide 5</vt:lpstr>
      <vt:lpstr>Defining Engagement in learning: Continuums: What Pedagogy? </vt:lpstr>
      <vt:lpstr>Slide 7</vt:lpstr>
      <vt:lpstr>Slide 8</vt:lpstr>
      <vt:lpstr>Slide 9</vt:lpstr>
      <vt:lpstr>Using a PLSP to support peer engagement</vt:lpstr>
      <vt:lpstr>Slide 11</vt:lpstr>
      <vt:lpstr>Slide 12</vt:lpstr>
      <vt:lpstr>Slide 13</vt:lpstr>
      <vt:lpstr>Slide 14</vt:lpstr>
      <vt:lpstr>Slide 15</vt:lpstr>
    </vt:vector>
  </TitlesOfParts>
  <Company>University of Durham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CSI in Educational Settings</dc:title>
  <dc:creator>Health and Sport</dc:creator>
  <cp:lastModifiedBy>0</cp:lastModifiedBy>
  <cp:revision>375</cp:revision>
  <dcterms:created xsi:type="dcterms:W3CDTF">2006-06-07T10:35:19Z</dcterms:created>
  <dcterms:modified xsi:type="dcterms:W3CDTF">2016-03-10T00:01:24Z</dcterms:modified>
</cp:coreProperties>
</file>